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4" r:id="rId2"/>
    <p:sldId id="271" r:id="rId3"/>
    <p:sldId id="277" r:id="rId4"/>
    <p:sldId id="298" r:id="rId5"/>
    <p:sldId id="279" r:id="rId6"/>
    <p:sldId id="297" r:id="rId7"/>
    <p:sldId id="289" r:id="rId8"/>
    <p:sldId id="280" r:id="rId9"/>
    <p:sldId id="283" r:id="rId10"/>
    <p:sldId id="284" r:id="rId11"/>
    <p:sldId id="281" r:id="rId12"/>
    <p:sldId id="290" r:id="rId13"/>
    <p:sldId id="282" r:id="rId14"/>
    <p:sldId id="291" r:id="rId15"/>
    <p:sldId id="299" r:id="rId16"/>
    <p:sldId id="274" r:id="rId17"/>
    <p:sldId id="285" r:id="rId18"/>
    <p:sldId id="276" r:id="rId19"/>
    <p:sldId id="288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" initials="B" lastIdx="12" clrIdx="0">
    <p:extLst>
      <p:ext uri="{19B8F6BF-5375-455C-9EA6-DF929625EA0E}">
        <p15:presenceInfo xmlns:p15="http://schemas.microsoft.com/office/powerpoint/2012/main" userId="Be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30" autoAdjust="0"/>
    <p:restoredTop sz="79826" autoAdjust="0"/>
  </p:normalViewPr>
  <p:slideViewPr>
    <p:cSldViewPr snapToGrid="0" snapToObjects="1">
      <p:cViewPr varScale="1">
        <p:scale>
          <a:sx n="45" d="100"/>
          <a:sy n="45" d="100"/>
        </p:scale>
        <p:origin x="96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20.12\Public\Projects%20&amp;%20Programs%20(Malawi)\Mobile%20health%20clinics\Male%20focused%20HIV%20testing%20%20through%20the%20clinics\DATA\Special_HTC_Event_DATA_NEW%20MA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20.12\Public\Projects%20&amp;%20Programs%20(Malawi)\Mobile%20health%20clinics\Male%20focused%20HIV%20testing%20%20through%20the%20clinics\DATA\Special_HTC_Event_DATA_NEW%20MA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Number of males tested, tested for the first </a:t>
            </a:r>
            <a:r>
              <a:rPr lang="en-US" sz="1600" b="1" dirty="0" smtClean="0"/>
              <a:t>time </a:t>
            </a:r>
            <a:r>
              <a:rPr lang="en-US" sz="1600" b="1" dirty="0"/>
              <a:t>and positive yield by </a:t>
            </a:r>
            <a:r>
              <a:rPr lang="en-US" sz="1600" b="1" dirty="0" smtClean="0"/>
              <a:t>age</a:t>
            </a:r>
          </a:p>
          <a:p>
            <a:pPr>
              <a:defRPr sz="1600" b="1"/>
            </a:pPr>
            <a:r>
              <a:rPr lang="en-US" sz="1600" b="1" dirty="0" smtClean="0"/>
              <a:t>2014-2017</a:t>
            </a:r>
            <a:endParaRPr lang="en-US" sz="1600" b="1" dirty="0"/>
          </a:p>
        </c:rich>
      </c:tx>
      <c:layout>
        <c:manualLayout>
          <c:xMode val="edge"/>
          <c:yMode val="edge"/>
          <c:x val="0.12252647507226833"/>
          <c:y val="3.5651060587152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648138076838749E-2"/>
          <c:y val="0.20924186756434862"/>
          <c:w val="0.80859153210984647"/>
          <c:h val="0.564032698938404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'aids tables'!$AG$28</c:f>
              <c:strCache>
                <c:ptCount val="1"/>
                <c:pt idx="0">
                  <c:v>males not previously tested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'aids tables'!$AF$29:$AF$42</c:f>
              <c:strCache>
                <c:ptCount val="14"/>
                <c:pt idx="0">
                  <c:v>Under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65+</c:v>
                </c:pt>
              </c:strCache>
            </c:strRef>
          </c:cat>
          <c:val>
            <c:numRef>
              <c:f>'aids tables'!$AG$29:$AG$42</c:f>
              <c:numCache>
                <c:formatCode>_(* #,##0_);_(* \(#,##0\);_(* "-"??_);_(@_)</c:formatCode>
                <c:ptCount val="14"/>
                <c:pt idx="0">
                  <c:v>21</c:v>
                </c:pt>
                <c:pt idx="1">
                  <c:v>30</c:v>
                </c:pt>
                <c:pt idx="2">
                  <c:v>198</c:v>
                </c:pt>
                <c:pt idx="3">
                  <c:v>593</c:v>
                </c:pt>
                <c:pt idx="4">
                  <c:v>176</c:v>
                </c:pt>
                <c:pt idx="5">
                  <c:v>77</c:v>
                </c:pt>
                <c:pt idx="6">
                  <c:v>71</c:v>
                </c:pt>
                <c:pt idx="7">
                  <c:v>44</c:v>
                </c:pt>
                <c:pt idx="8">
                  <c:v>54</c:v>
                </c:pt>
                <c:pt idx="9">
                  <c:v>35</c:v>
                </c:pt>
                <c:pt idx="10">
                  <c:v>38</c:v>
                </c:pt>
                <c:pt idx="11">
                  <c:v>29</c:v>
                </c:pt>
                <c:pt idx="12">
                  <c:v>32</c:v>
                </c:pt>
                <c:pt idx="13">
                  <c:v>80</c:v>
                </c:pt>
              </c:numCache>
            </c:numRef>
          </c:val>
        </c:ser>
        <c:ser>
          <c:idx val="2"/>
          <c:order val="2"/>
          <c:tx>
            <c:strRef>
              <c:f>'aids tables'!$AH$28</c:f>
              <c:strCache>
                <c:ptCount val="1"/>
                <c:pt idx="0">
                  <c:v>males previously tested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'aids tables'!$AH$29:$AH$42</c:f>
              <c:numCache>
                <c:formatCode>_(* #,##0_);_(* \(#,##0\);_(* "-"??_);_(@_)</c:formatCode>
                <c:ptCount val="14"/>
                <c:pt idx="0">
                  <c:v>8</c:v>
                </c:pt>
                <c:pt idx="1">
                  <c:v>7</c:v>
                </c:pt>
                <c:pt idx="2">
                  <c:v>66</c:v>
                </c:pt>
                <c:pt idx="3">
                  <c:v>502</c:v>
                </c:pt>
                <c:pt idx="4">
                  <c:v>370</c:v>
                </c:pt>
                <c:pt idx="5">
                  <c:v>321</c:v>
                </c:pt>
                <c:pt idx="6">
                  <c:v>311</c:v>
                </c:pt>
                <c:pt idx="7">
                  <c:v>265</c:v>
                </c:pt>
                <c:pt idx="8">
                  <c:v>188</c:v>
                </c:pt>
                <c:pt idx="9">
                  <c:v>157</c:v>
                </c:pt>
                <c:pt idx="10">
                  <c:v>162</c:v>
                </c:pt>
                <c:pt idx="11">
                  <c:v>114</c:v>
                </c:pt>
                <c:pt idx="12">
                  <c:v>119</c:v>
                </c:pt>
                <c:pt idx="13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275496"/>
        <c:axId val="130275112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'aids tables'!$AF$29:$AF$42</c:f>
              <c:strCache>
                <c:ptCount val="14"/>
                <c:pt idx="0">
                  <c:v>Under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65+</c:v>
                </c:pt>
              </c:strCache>
            </c:strRef>
          </c:cat>
          <c:val>
            <c:numRef>
              <c:f>'aids tables'!$AI$29:$AI$42</c:f>
              <c:numCache>
                <c:formatCode>0%</c:formatCode>
                <c:ptCount val="14"/>
                <c:pt idx="0">
                  <c:v>6.8965517241379309E-2</c:v>
                </c:pt>
                <c:pt idx="1">
                  <c:v>0</c:v>
                </c:pt>
                <c:pt idx="2">
                  <c:v>1.1235955056179775E-2</c:v>
                </c:pt>
                <c:pt idx="3">
                  <c:v>4.528985507246377E-3</c:v>
                </c:pt>
                <c:pt idx="4">
                  <c:v>2.5270758122743681E-2</c:v>
                </c:pt>
                <c:pt idx="5">
                  <c:v>5.6790123456790124E-2</c:v>
                </c:pt>
                <c:pt idx="6">
                  <c:v>6.6157760814249358E-2</c:v>
                </c:pt>
                <c:pt idx="7">
                  <c:v>5.5727554179566562E-2</c:v>
                </c:pt>
                <c:pt idx="8">
                  <c:v>6.4257028112449793E-2</c:v>
                </c:pt>
                <c:pt idx="9">
                  <c:v>7.2164948453608241E-2</c:v>
                </c:pt>
                <c:pt idx="10">
                  <c:v>5.3921568627450983E-2</c:v>
                </c:pt>
                <c:pt idx="11">
                  <c:v>2.7397260273972601E-2</c:v>
                </c:pt>
                <c:pt idx="12">
                  <c:v>1.3245033112582781E-2</c:v>
                </c:pt>
                <c:pt idx="13">
                  <c:v>1.0033444816053512E-2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32728"/>
        <c:axId val="99245176"/>
      </c:lineChart>
      <c:catAx>
        <c:axId val="129132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 range</a:t>
                </a:r>
              </a:p>
            </c:rich>
          </c:tx>
          <c:layout>
            <c:manualLayout>
              <c:xMode val="edge"/>
              <c:yMode val="edge"/>
              <c:x val="0.43488842314524745"/>
              <c:y val="0.8190733449985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45176"/>
        <c:crosses val="autoZero"/>
        <c:auto val="1"/>
        <c:lblAlgn val="ctr"/>
        <c:lblOffset val="100"/>
        <c:noMultiLvlLbl val="0"/>
      </c:catAx>
      <c:valAx>
        <c:axId val="99245176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positive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32728"/>
        <c:crosses val="autoZero"/>
        <c:crossBetween val="between"/>
      </c:valAx>
      <c:valAx>
        <c:axId val="1302751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tested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75496"/>
        <c:crosses val="max"/>
        <c:crossBetween val="between"/>
      </c:valAx>
      <c:catAx>
        <c:axId val="130275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275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Percentage of men age 15-64 testing positive by previous testing status and male targeted event location, 2014-2017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27439814814814811"/>
          <c:w val="0.88498840769903764"/>
          <c:h val="0.51229913969087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tables'!$L$266</c:f>
              <c:strCache>
                <c:ptCount val="1"/>
                <c:pt idx="0">
                  <c:v>All men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tables'!$I$267:$I$269</c:f>
              <c:strCache>
                <c:ptCount val="3"/>
                <c:pt idx="0">
                  <c:v>Community Site</c:v>
                </c:pt>
                <c:pt idx="1">
                  <c:v>Religious Site</c:v>
                </c:pt>
                <c:pt idx="2">
                  <c:v>Work Site</c:v>
                </c:pt>
              </c:strCache>
            </c:strRef>
          </c:cat>
          <c:val>
            <c:numRef>
              <c:f>'Data tables'!$L$267:$L$269</c:f>
              <c:numCache>
                <c:formatCode>0%</c:formatCode>
                <c:ptCount val="3"/>
                <c:pt idx="0">
                  <c:v>3.0920060331825039E-2</c:v>
                </c:pt>
                <c:pt idx="1">
                  <c:v>4.4834307992202727E-2</c:v>
                </c:pt>
                <c:pt idx="2">
                  <c:v>8.0152671755725186E-2</c:v>
                </c:pt>
              </c:numCache>
            </c:numRef>
          </c:val>
        </c:ser>
        <c:ser>
          <c:idx val="1"/>
          <c:order val="1"/>
          <c:tx>
            <c:strRef>
              <c:f>'Data tables'!$M$266</c:f>
              <c:strCache>
                <c:ptCount val="1"/>
                <c:pt idx="0">
                  <c:v>First time testers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tables'!$I$267:$I$269</c:f>
              <c:strCache>
                <c:ptCount val="3"/>
                <c:pt idx="0">
                  <c:v>Community Site</c:v>
                </c:pt>
                <c:pt idx="1">
                  <c:v>Religious Site</c:v>
                </c:pt>
                <c:pt idx="2">
                  <c:v>Work Site</c:v>
                </c:pt>
              </c:strCache>
            </c:strRef>
          </c:cat>
          <c:val>
            <c:numRef>
              <c:f>'Data tables'!$M$267:$M$269</c:f>
              <c:numCache>
                <c:formatCode>0%</c:formatCode>
                <c:ptCount val="3"/>
                <c:pt idx="0">
                  <c:v>3.4658511722731905E-2</c:v>
                </c:pt>
                <c:pt idx="1">
                  <c:v>5.3333333333333337E-2</c:v>
                </c:pt>
                <c:pt idx="2">
                  <c:v>0.11578947368421053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76880"/>
        <c:axId val="130312136"/>
      </c:barChart>
      <c:catAx>
        <c:axId val="13027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12136"/>
        <c:crosses val="autoZero"/>
        <c:auto val="1"/>
        <c:lblAlgn val="ctr"/>
        <c:lblOffset val="100"/>
        <c:noMultiLvlLbl val="0"/>
      </c:catAx>
      <c:valAx>
        <c:axId val="130312136"/>
        <c:scaling>
          <c:orientation val="minMax"/>
          <c:max val="0.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7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54CE-08E4-4AFC-9A31-77CB753732A8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2E82-4803-4B15-9F5F-262BB5012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 such, men living with HIV are less likely to be on treatment, virally suppressed and account for more AIDS related mortality and morbidity</a:t>
            </a:r>
          </a:p>
          <a:p>
            <a:endParaRPr lang="en-US" dirty="0" smtClean="0"/>
          </a:p>
          <a:p>
            <a:r>
              <a:rPr lang="en-US" dirty="0" smtClean="0"/>
              <a:t>In particular men</a:t>
            </a:r>
            <a:r>
              <a:rPr lang="en-US" baseline="0" dirty="0" smtClean="0"/>
              <a:t> age 15-24 are much less likely to have been tested in the previous year, only about 25% reported testing in the previous 12 months compared with nearly 40% of women in the same age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9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0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these men</a:t>
            </a:r>
            <a:r>
              <a:rPr lang="en-US" baseline="0" dirty="0" smtClean="0"/>
              <a:t> may not have otherwise been tested.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5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clinic has a catchment area of about 50,000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 were only being tested at weekday mobile clinics when they were already very sick, poorer health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5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Weekday clinics were not necessarily male friendly spaces, since clients</a:t>
            </a:r>
            <a:r>
              <a:rPr lang="en-US" baseline="0" dirty="0" smtClean="0"/>
              <a:t> were overwhelming women and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2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Convenience of</a:t>
            </a:r>
            <a:r>
              <a:rPr lang="en-US" baseline="0" dirty="0" smtClean="0"/>
              <a:t> testing time and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0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Convenience in terms of location and 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9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program has</a:t>
            </a:r>
            <a:r>
              <a:rPr lang="en-US" baseline="0" dirty="0" smtClean="0"/>
              <a:t> been scaled up</a:t>
            </a:r>
            <a:endParaRPr lang="en-US" dirty="0" smtClean="0"/>
          </a:p>
          <a:p>
            <a:r>
              <a:rPr lang="en-US" dirty="0" smtClean="0"/>
              <a:t>Test and treat began</a:t>
            </a:r>
            <a:r>
              <a:rPr lang="en-US" baseline="0" dirty="0" smtClean="0"/>
              <a:t> in September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0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2E82-4803-4B15-9F5F-262BB50121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050" y="5241125"/>
            <a:ext cx="3765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D1C24"/>
                </a:solidFill>
              </a:rPr>
              <a:t>Joel Goldman, The Elizabeth Taylor AIDS Foundation</a:t>
            </a:r>
          </a:p>
          <a:p>
            <a:r>
              <a:rPr lang="en-US" sz="1100" dirty="0">
                <a:solidFill>
                  <a:srgbClr val="ED1C24"/>
                </a:solidFill>
              </a:rPr>
              <a:t>Nelson Khozomba, GAIA Malawi</a:t>
            </a:r>
          </a:p>
          <a:p>
            <a:r>
              <a:rPr lang="en-US" sz="1100" dirty="0">
                <a:solidFill>
                  <a:srgbClr val="ED1C24"/>
                </a:solidFill>
              </a:rPr>
              <a:t>Ellen Schell, GAIA USA</a:t>
            </a:r>
          </a:p>
          <a:p>
            <a:r>
              <a:rPr lang="en-US" sz="1100" dirty="0">
                <a:solidFill>
                  <a:srgbClr val="ED1C24"/>
                </a:solidFill>
              </a:rPr>
              <a:t>Joyce Jere, GAIA Malawi</a:t>
            </a:r>
          </a:p>
          <a:p>
            <a:r>
              <a:rPr lang="en-US" sz="1100" dirty="0">
                <a:solidFill>
                  <a:srgbClr val="ED1C24"/>
                </a:solidFill>
              </a:rPr>
              <a:t>Todd Schafer, GAIA USA</a:t>
            </a:r>
          </a:p>
          <a:p>
            <a:r>
              <a:rPr lang="en-US" sz="1100" dirty="0">
                <a:solidFill>
                  <a:srgbClr val="ED1C24"/>
                </a:solidFill>
              </a:rPr>
              <a:t>Pempho </a:t>
            </a:r>
            <a:r>
              <a:rPr lang="en-US" sz="1100" dirty="0" err="1">
                <a:solidFill>
                  <a:srgbClr val="ED1C24"/>
                </a:solidFill>
              </a:rPr>
              <a:t>Nyangulu</a:t>
            </a:r>
            <a:r>
              <a:rPr lang="en-US" sz="1100" dirty="0">
                <a:solidFill>
                  <a:srgbClr val="ED1C24"/>
                </a:solidFill>
              </a:rPr>
              <a:t>, </a:t>
            </a:r>
            <a:r>
              <a:rPr lang="en-US" sz="1100" dirty="0" smtClean="0">
                <a:solidFill>
                  <a:srgbClr val="ED1C24"/>
                </a:solidFill>
              </a:rPr>
              <a:t>Interim District </a:t>
            </a:r>
            <a:r>
              <a:rPr lang="en-US" sz="1100" dirty="0">
                <a:solidFill>
                  <a:srgbClr val="ED1C24"/>
                </a:solidFill>
              </a:rPr>
              <a:t>Health </a:t>
            </a:r>
            <a:r>
              <a:rPr lang="en-US" sz="1100" dirty="0" smtClean="0">
                <a:solidFill>
                  <a:srgbClr val="ED1C24"/>
                </a:solidFill>
              </a:rPr>
              <a:t>Officer for Mulanje</a:t>
            </a:r>
            <a:endParaRPr lang="en-GB" sz="1100" dirty="0">
              <a:solidFill>
                <a:srgbClr val="ED1C2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3305"/>
            <a:ext cx="7772400" cy="2228851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tx1"/>
                </a:solidFill>
              </a:rPr>
              <a:t>Cracking the Code to Increase Men’s Uptake of HIV Testing in Malawi:</a:t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sz="3200" i="1" cap="none" dirty="0" smtClean="0">
                <a:solidFill>
                  <a:schemeClr val="tx1"/>
                </a:solidFill>
              </a:rPr>
              <a:t>Providing Convenient And Confidential HIV Testing Services Through Mobile Clinics</a:t>
            </a:r>
            <a:endParaRPr lang="en-US" sz="32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54050" y="3941898"/>
            <a:ext cx="3639559" cy="1273794"/>
          </a:xfrm>
        </p:spPr>
        <p:txBody>
          <a:bodyPr>
            <a:normAutofit/>
          </a:bodyPr>
          <a:lstStyle/>
          <a:p>
            <a:pPr algn="l"/>
            <a:r>
              <a:rPr lang="en-GB" sz="1600" dirty="0" smtClean="0"/>
              <a:t>Elizabeth Geoffroy</a:t>
            </a:r>
          </a:p>
          <a:p>
            <a:pPr algn="l"/>
            <a:r>
              <a:rPr lang="en-GB" sz="1600" dirty="0" smtClean="0"/>
              <a:t>Director of International Programs</a:t>
            </a:r>
          </a:p>
          <a:p>
            <a:pPr algn="l"/>
            <a:r>
              <a:rPr lang="en-GB" sz="1600" dirty="0" smtClean="0"/>
              <a:t>Global AIDS Interfaith Alliance (GAIA)</a:t>
            </a:r>
          </a:p>
          <a:p>
            <a:pPr algn="l"/>
            <a:r>
              <a:rPr lang="en-GB" sz="1600" dirty="0" smtClean="0"/>
              <a:t>emgeoffroy@thegaia.org</a:t>
            </a:r>
            <a:endParaRPr lang="en-GB" sz="1600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49" y="4172724"/>
            <a:ext cx="1231900" cy="691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66385" y="5101425"/>
            <a:ext cx="2685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WEAE01</a:t>
            </a:r>
            <a:endParaRPr lang="en-US" altLang="en-US" sz="1400" dirty="0"/>
          </a:p>
          <a:p>
            <a:pPr algn="ctr"/>
            <a:r>
              <a:rPr lang="en-US" altLang="en-US" sz="1400" dirty="0" smtClean="0"/>
              <a:t>Reaching men: Yes we can!</a:t>
            </a:r>
          </a:p>
          <a:p>
            <a:pPr algn="ctr"/>
            <a:r>
              <a:rPr lang="en-US" altLang="en-US" sz="1400" dirty="0" smtClean="0"/>
              <a:t>Wednesday 25 </a:t>
            </a:r>
            <a:r>
              <a:rPr lang="en-US" altLang="en-US" sz="1400" dirty="0"/>
              <a:t>July, </a:t>
            </a:r>
            <a:r>
              <a:rPr lang="en-US" altLang="en-US" sz="1400" dirty="0" smtClean="0"/>
              <a:t>11:00 </a:t>
            </a:r>
            <a:r>
              <a:rPr lang="en-US" altLang="en-US" sz="1400" dirty="0"/>
              <a:t>– </a:t>
            </a:r>
            <a:r>
              <a:rPr lang="en-US" altLang="en-US" sz="1400" dirty="0" smtClean="0"/>
              <a:t>12:30 </a:t>
            </a:r>
          </a:p>
        </p:txBody>
      </p:sp>
    </p:spTree>
    <p:extLst>
      <p:ext uri="{BB962C8B-B14F-4D97-AF65-F5344CB8AC3E}">
        <p14:creationId xmlns:p14="http://schemas.microsoft.com/office/powerpoint/2010/main" val="34663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69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>
              <a:buClr>
                <a:srgbClr val="C00000"/>
              </a:buClr>
            </a:pPr>
            <a:r>
              <a:rPr lang="en-US" sz="3200" dirty="0">
                <a:solidFill>
                  <a:schemeClr val="bg1"/>
                </a:solidFill>
              </a:rPr>
              <a:t>Understanding </a:t>
            </a:r>
            <a:r>
              <a:rPr lang="en-US" sz="3200" dirty="0" smtClean="0">
                <a:solidFill>
                  <a:schemeClr val="bg1"/>
                </a:solidFill>
              </a:rPr>
              <a:t>HIV Testing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Barriers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i="1" dirty="0" smtClean="0">
                <a:solidFill>
                  <a:schemeClr val="bg1"/>
                </a:solidFill>
              </a:rPr>
              <a:t>Facilitators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</a:t>
            </a:r>
            <a:r>
              <a:rPr lang="en-US" sz="3200" dirty="0" smtClean="0">
                <a:solidFill>
                  <a:schemeClr val="bg1"/>
                </a:solidFill>
              </a:rPr>
              <a:t>Men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Based on the results of the study, GAIA addressed barriers to HIV testing for men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Holding </a:t>
            </a:r>
            <a:r>
              <a:rPr lang="en-US" sz="2400" dirty="0"/>
              <a:t>community sensitization meetings in places where men gathered to encourage male testing and notify them of opportunities to be </a:t>
            </a:r>
            <a:r>
              <a:rPr lang="en-US" sz="2400" dirty="0" smtClean="0"/>
              <a:t>tested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Employing male HTS counselors and ensuring confidentiality by rotating counselors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Implementing convenient weekend testing events, targeting men </a:t>
            </a:r>
            <a:r>
              <a:rPr lang="en-US" sz="2400" dirty="0" smtClean="0"/>
              <a:t>and </a:t>
            </a:r>
            <a:r>
              <a:rPr lang="en-US" sz="2400" dirty="0"/>
              <a:t>their </a:t>
            </a:r>
            <a:r>
              <a:rPr lang="en-US" sz="2400" dirty="0" smtClean="0"/>
              <a:t>partners and children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Weekend Male Targeted </a:t>
            </a:r>
            <a:r>
              <a:rPr lang="en-US" sz="3200" dirty="0" smtClean="0">
                <a:solidFill>
                  <a:schemeClr val="bg1"/>
                </a:solidFill>
              </a:rPr>
              <a:t>Testing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819"/>
            <a:ext cx="8229600" cy="49771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Program implementation</a:t>
            </a:r>
          </a:p>
          <a:p>
            <a:r>
              <a:rPr lang="en-US" sz="2000" dirty="0" smtClean="0"/>
              <a:t>Utilized existing underused resources – clinic vehicles and staff on weekend days</a:t>
            </a:r>
          </a:p>
          <a:p>
            <a:r>
              <a:rPr lang="en-US" sz="2000" dirty="0" smtClean="0"/>
              <a:t>Partnered </a:t>
            </a:r>
            <a:r>
              <a:rPr lang="en-US" sz="2000" dirty="0"/>
              <a:t>with </a:t>
            </a:r>
            <a:r>
              <a:rPr lang="en-US" sz="2000" dirty="0" smtClean="0"/>
              <a:t>the </a:t>
            </a:r>
            <a:r>
              <a:rPr lang="en-US" sz="2000" b="1" dirty="0" smtClean="0"/>
              <a:t>Mulanje District </a:t>
            </a:r>
            <a:r>
              <a:rPr lang="en-US" sz="2000" b="1" dirty="0"/>
              <a:t>Health Office </a:t>
            </a:r>
            <a:r>
              <a:rPr lang="en-US" sz="2000" dirty="0" smtClean="0"/>
              <a:t>to identify underserved and high risk </a:t>
            </a:r>
            <a:r>
              <a:rPr lang="en-US" sz="2000" smtClean="0"/>
              <a:t>sites </a:t>
            </a:r>
          </a:p>
          <a:p>
            <a:r>
              <a:rPr lang="en-US" sz="2000" smtClean="0"/>
              <a:t>Engaged </a:t>
            </a:r>
            <a:r>
              <a:rPr lang="en-US" sz="2000" b="1" dirty="0" smtClean="0"/>
              <a:t>large employers </a:t>
            </a:r>
            <a:r>
              <a:rPr lang="en-US" sz="2000" dirty="0" smtClean="0"/>
              <a:t>to offer opportunities for worker testing</a:t>
            </a:r>
          </a:p>
          <a:p>
            <a:r>
              <a:rPr lang="en-US" sz="2000" dirty="0" smtClean="0"/>
              <a:t>Engaged community </a:t>
            </a:r>
            <a:r>
              <a:rPr lang="en-US" sz="2000" b="1" dirty="0" smtClean="0"/>
              <a:t>opinion leaders</a:t>
            </a:r>
            <a:r>
              <a:rPr lang="en-US" sz="2000" dirty="0" smtClean="0"/>
              <a:t>,</a:t>
            </a:r>
            <a:r>
              <a:rPr lang="en-US" sz="2000" b="1" dirty="0" smtClean="0"/>
              <a:t> faith leaders</a:t>
            </a:r>
            <a:r>
              <a:rPr lang="en-US" sz="2000" dirty="0"/>
              <a:t> </a:t>
            </a:r>
            <a:r>
              <a:rPr lang="en-US" sz="2000" dirty="0" smtClean="0"/>
              <a:t>to encourage testing</a:t>
            </a:r>
          </a:p>
          <a:p>
            <a:r>
              <a:rPr lang="en-US" sz="2000" dirty="0" smtClean="0"/>
              <a:t>Service </a:t>
            </a:r>
            <a:r>
              <a:rPr lang="en-US" sz="2000" dirty="0"/>
              <a:t>provided </a:t>
            </a:r>
            <a:r>
              <a:rPr lang="en-US" sz="2000" dirty="0" smtClean="0"/>
              <a:t>by </a:t>
            </a:r>
            <a:r>
              <a:rPr lang="en-US" sz="2000" dirty="0"/>
              <a:t>3 - 4 HTS counselors, a nurse or clinical </a:t>
            </a:r>
            <a:r>
              <a:rPr lang="en-US" sz="2000" dirty="0" smtClean="0"/>
              <a:t>officer </a:t>
            </a:r>
            <a:r>
              <a:rPr lang="en-US" sz="2000" dirty="0"/>
              <a:t>and a </a:t>
            </a:r>
            <a:r>
              <a:rPr lang="en-US" sz="2000" dirty="0" smtClean="0"/>
              <a:t>driver</a:t>
            </a:r>
            <a:endParaRPr lang="en-US" sz="2000" dirty="0"/>
          </a:p>
          <a:p>
            <a:r>
              <a:rPr lang="en-US" sz="2000" dirty="0" smtClean="0"/>
              <a:t>Conducted HTS at:</a:t>
            </a:r>
          </a:p>
          <a:p>
            <a:pPr lvl="1"/>
            <a:r>
              <a:rPr lang="en-US" sz="1600" b="1" dirty="0" smtClean="0"/>
              <a:t>work </a:t>
            </a:r>
            <a:r>
              <a:rPr lang="en-US" sz="1600" b="1" dirty="0"/>
              <a:t>sites </a:t>
            </a:r>
            <a:r>
              <a:rPr lang="en-US" sz="1600" dirty="0"/>
              <a:t>(tea estates, construction sites, </a:t>
            </a:r>
            <a:r>
              <a:rPr lang="en-US" sz="1600" dirty="0" smtClean="0"/>
              <a:t>markets)</a:t>
            </a:r>
          </a:p>
          <a:p>
            <a:pPr lvl="1"/>
            <a:r>
              <a:rPr lang="en-US" sz="1600" b="1" dirty="0" smtClean="0"/>
              <a:t>community </a:t>
            </a:r>
            <a:r>
              <a:rPr lang="en-US" sz="1600" b="1" dirty="0"/>
              <a:t>sites </a:t>
            </a:r>
            <a:r>
              <a:rPr lang="en-US" sz="1600" dirty="0"/>
              <a:t>(</a:t>
            </a:r>
            <a:r>
              <a:rPr lang="en-US" sz="1600" dirty="0" smtClean="0"/>
              <a:t>schools, </a:t>
            </a:r>
            <a:r>
              <a:rPr lang="en-US" sz="1600" dirty="0"/>
              <a:t>community </a:t>
            </a:r>
            <a:r>
              <a:rPr lang="en-US" sz="1600" dirty="0" smtClean="0"/>
              <a:t>centers, alongside fixed health facilities)</a:t>
            </a:r>
          </a:p>
          <a:p>
            <a:pPr lvl="1"/>
            <a:r>
              <a:rPr lang="en-US" sz="1600" b="1" dirty="0" smtClean="0"/>
              <a:t>Places of worship </a:t>
            </a:r>
            <a:r>
              <a:rPr lang="en-US" sz="1600" dirty="0"/>
              <a:t>(church &amp; mosques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Collected data using a mobile data collection app to access real time data and enable high yield/risk areas to be targeted for testing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986"/>
            <a:ext cx="9144000" cy="5837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354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by Samora Chapman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543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Weekend Male Targeted Testing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1" y="1014257"/>
            <a:ext cx="8953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July 2014 to December 2017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106 </a:t>
            </a:r>
            <a:r>
              <a:rPr lang="en-US" dirty="0"/>
              <a:t>male targeted testing </a:t>
            </a:r>
            <a:r>
              <a:rPr lang="en-US" dirty="0" smtClean="0"/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6,166 people 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71% </a:t>
            </a:r>
            <a:r>
              <a:rPr lang="en-US" dirty="0" smtClean="0"/>
              <a:t>of those tested were male </a:t>
            </a:r>
            <a:r>
              <a:rPr lang="en-US" dirty="0"/>
              <a:t>(n=4,360) </a:t>
            </a:r>
            <a:r>
              <a:rPr lang="en-US" dirty="0" smtClean="0"/>
              <a:t>compared with </a:t>
            </a:r>
            <a:r>
              <a:rPr lang="en-US" dirty="0"/>
              <a:t>26</a:t>
            </a:r>
            <a:r>
              <a:rPr lang="en-US" dirty="0" smtClean="0"/>
              <a:t>% </a:t>
            </a:r>
            <a:r>
              <a:rPr lang="en-US" dirty="0" smtClean="0"/>
              <a:t>at weekday </a:t>
            </a:r>
            <a:r>
              <a:rPr lang="en-US" dirty="0"/>
              <a:t>mobile </a:t>
            </a:r>
            <a:r>
              <a:rPr lang="en-US" dirty="0" smtClean="0"/>
              <a:t>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percentage of men attending </a:t>
            </a:r>
            <a:r>
              <a:rPr lang="en-US" dirty="0" smtClean="0"/>
              <a:t>events increased from </a:t>
            </a:r>
            <a:r>
              <a:rPr lang="en-US" b="1" dirty="0"/>
              <a:t>69% in 2014 </a:t>
            </a:r>
            <a:r>
              <a:rPr lang="en-US" dirty="0"/>
              <a:t>to </a:t>
            </a:r>
            <a:r>
              <a:rPr lang="en-US" b="1" dirty="0"/>
              <a:t>78% in 2017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 cited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Convenience </a:t>
            </a:r>
            <a:r>
              <a:rPr lang="en-US" b="1" dirty="0"/>
              <a:t>of location </a:t>
            </a:r>
            <a:r>
              <a:rPr lang="en-US" dirty="0"/>
              <a:t>(38</a:t>
            </a:r>
            <a:r>
              <a:rPr lang="en-US" dirty="0" smtClean="0"/>
              <a:t>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ublicity </a:t>
            </a:r>
            <a:r>
              <a:rPr lang="en-US" b="1" dirty="0"/>
              <a:t>surrounding the event </a:t>
            </a:r>
            <a:r>
              <a:rPr lang="en-US" dirty="0"/>
              <a:t>(35</a:t>
            </a:r>
            <a:r>
              <a:rPr lang="en-US" dirty="0" smtClean="0"/>
              <a:t>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b="1" dirty="0" smtClean="0"/>
              <a:t>onvenience </a:t>
            </a:r>
            <a:r>
              <a:rPr lang="en-US" b="1" dirty="0"/>
              <a:t>of time </a:t>
            </a:r>
            <a:r>
              <a:rPr lang="en-US" dirty="0"/>
              <a:t>(23</a:t>
            </a:r>
            <a:r>
              <a:rPr lang="en-US" dirty="0" smtClean="0"/>
              <a:t>%)</a:t>
            </a:r>
          </a:p>
          <a:p>
            <a:pPr marL="280988" lvl="1"/>
            <a:r>
              <a:rPr lang="en-US" dirty="0" smtClean="0"/>
              <a:t>as the primary </a:t>
            </a:r>
            <a:r>
              <a:rPr lang="en-US" dirty="0"/>
              <a:t>reasons for </a:t>
            </a:r>
            <a:r>
              <a:rPr lang="en-US" dirty="0" smtClean="0"/>
              <a:t>attending the clinic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12429" y="4139268"/>
            <a:ext cx="5296313" cy="26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pPr>
              <a:buClr>
                <a:srgbClr val="C000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Weekend Male Targeted Testing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060" y="1304269"/>
            <a:ext cx="4706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Across </a:t>
            </a:r>
            <a:r>
              <a:rPr lang="en-US" sz="2000" dirty="0"/>
              <a:t>all </a:t>
            </a:r>
            <a:r>
              <a:rPr lang="en-US" sz="2000" dirty="0" smtClean="0"/>
              <a:t>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</a:t>
            </a:r>
            <a:r>
              <a:rPr lang="en-US" sz="1600" dirty="0"/>
              <a:t>% of males had not been previously </a:t>
            </a:r>
            <a:r>
              <a:rPr lang="en-US" sz="1600" dirty="0" smtClean="0"/>
              <a:t>tested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3% of </a:t>
            </a:r>
            <a:r>
              <a:rPr lang="en-US" sz="1600" dirty="0"/>
              <a:t>men </a:t>
            </a:r>
            <a:r>
              <a:rPr lang="en-US" sz="1600" dirty="0" smtClean="0"/>
              <a:t>tested were </a:t>
            </a:r>
            <a:r>
              <a:rPr lang="en-US" sz="1600" dirty="0"/>
              <a:t>found </a:t>
            </a:r>
            <a:r>
              <a:rPr lang="en-US" sz="1600" dirty="0" smtClean="0"/>
              <a:t>positive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4663" y="975461"/>
            <a:ext cx="44877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Young Men age 15-24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42% had not previously been 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1.2% tested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Men over age 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20% had not previously been 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5% tested positive</a:t>
            </a:r>
          </a:p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70806"/>
              </p:ext>
            </p:extLst>
          </p:nvPr>
        </p:nvGraphicFramePr>
        <p:xfrm>
          <a:off x="118060" y="2884208"/>
          <a:ext cx="8924153" cy="391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5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pPr>
              <a:buClr>
                <a:srgbClr val="C000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Weekend Male Targeted Testing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23022"/>
              </p:ext>
            </p:extLst>
          </p:nvPr>
        </p:nvGraphicFramePr>
        <p:xfrm>
          <a:off x="457200" y="146734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Referrals</a:t>
            </a:r>
          </a:p>
          <a:p>
            <a:r>
              <a:rPr lang="en-US" sz="2800" dirty="0" smtClean="0">
                <a:latin typeface="+mj-lt"/>
              </a:rPr>
              <a:t>All those testing positive were referred for confirmatory testing and ART initiation, and encouraged to ensure partners and children seek testing </a:t>
            </a:r>
          </a:p>
          <a:p>
            <a:r>
              <a:rPr lang="en-US" sz="2800" dirty="0" smtClean="0">
                <a:latin typeface="+mj-lt"/>
              </a:rPr>
              <a:t>Males testing negative were referred for VMMC and other prevention services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pPr>
              <a:buClr>
                <a:srgbClr val="C0000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Weekend Male Targeted Testing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bg1"/>
                </a:solidFill>
              </a:rPr>
              <a:t>Lessons Learned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855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Young men and first time testers can effectively be reached through mobile male targeted testing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Community </a:t>
            </a:r>
            <a:r>
              <a:rPr lang="en-US" sz="2400" dirty="0" smtClean="0"/>
              <a:t>sensitization and convenient </a:t>
            </a:r>
            <a:r>
              <a:rPr lang="en-US" sz="2400" dirty="0"/>
              <a:t>and confidential </a:t>
            </a:r>
            <a:r>
              <a:rPr lang="en-US" sz="2400" dirty="0" smtClean="0"/>
              <a:t>services can improve male uptake of HIV testing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Using real time data to assess high risk areas in need of testing can improve targeting and program performance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699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1" y="1380245"/>
            <a:ext cx="4318994" cy="429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>
                <a:latin typeface="Raleway" panose="020B0503030101060003"/>
              </a:rPr>
              <a:t>The program was expanded in March 2018</a:t>
            </a:r>
          </a:p>
          <a:p>
            <a:r>
              <a:rPr lang="en-US" sz="1800" dirty="0" smtClean="0">
                <a:latin typeface="Raleway" panose="020B0503030101060003"/>
              </a:rPr>
              <a:t>2 clinics are now holding 10 total events per week </a:t>
            </a:r>
            <a:r>
              <a:rPr lang="en-US" sz="1800" dirty="0">
                <a:latin typeface="Raleway" panose="020B0503030101060003"/>
              </a:rPr>
              <a:t>in the highest risk areas and male </a:t>
            </a:r>
            <a:r>
              <a:rPr lang="en-US" sz="1800" dirty="0" smtClean="0">
                <a:latin typeface="Raleway" panose="020B0503030101060003"/>
              </a:rPr>
              <a:t>work sites </a:t>
            </a:r>
            <a:r>
              <a:rPr lang="en-US" sz="1800" dirty="0">
                <a:latin typeface="Raleway" panose="020B0503030101060003"/>
              </a:rPr>
              <a:t>within the district</a:t>
            </a:r>
          </a:p>
          <a:p>
            <a:endParaRPr lang="en-US" sz="1800" dirty="0" smtClean="0">
              <a:latin typeface="Raleway" panose="020B0503030101060003"/>
            </a:endParaRPr>
          </a:p>
          <a:p>
            <a:r>
              <a:rPr lang="en-US" sz="1800" dirty="0" smtClean="0">
                <a:latin typeface="Raleway" panose="020B0503030101060003"/>
              </a:rPr>
              <a:t>We are now linking testing data with </a:t>
            </a:r>
            <a:r>
              <a:rPr lang="en-US" sz="1800" dirty="0">
                <a:latin typeface="Raleway" panose="020B0503030101060003"/>
              </a:rPr>
              <a:t>treatment initiation and adherence </a:t>
            </a:r>
            <a:r>
              <a:rPr lang="en-US" sz="1800" dirty="0" smtClean="0">
                <a:latin typeface="Raleway" panose="020B0503030101060003"/>
              </a:rPr>
              <a:t>data at the district level</a:t>
            </a:r>
          </a:p>
          <a:p>
            <a:endParaRPr lang="en-US" sz="1800" dirty="0">
              <a:latin typeface="Raleway" panose="020B0503030101060003"/>
            </a:endParaRPr>
          </a:p>
          <a:p>
            <a:r>
              <a:rPr lang="en-US" sz="1800" dirty="0" smtClean="0">
                <a:latin typeface="Raleway" panose="020B0503030101060003"/>
              </a:rPr>
              <a:t>Planning to hold family testing days where men can bring or direct their families and sexual partners for   testing and counseling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75" y="1890692"/>
            <a:ext cx="4795524" cy="3172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0976" y="4809403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1"/>
                </a:solidFill>
              </a:rPr>
              <a:t>Photo by  Samora Chapman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1758"/>
            <a:ext cx="7772400" cy="1266984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Thank you!</a:t>
            </a:r>
            <a:r>
              <a:rPr lang="en-US" sz="3200" cap="none" dirty="0" smtClean="0">
                <a:solidFill>
                  <a:schemeClr val="tx1"/>
                </a:solidFill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endParaRPr lang="en-US" sz="320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9376"/>
            <a:ext cx="7772400" cy="278711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400" i="1" dirty="0" smtClean="0"/>
              <a:t>Elizabeth Geoffroy</a:t>
            </a:r>
          </a:p>
          <a:p>
            <a:pPr algn="ctr"/>
            <a:r>
              <a:rPr lang="en-GB" sz="2400" i="1" dirty="0" smtClean="0"/>
              <a:t>Director of International Programs</a:t>
            </a:r>
          </a:p>
          <a:p>
            <a:pPr algn="ctr"/>
            <a:r>
              <a:rPr lang="en-GB" sz="2400" i="1" dirty="0" smtClean="0"/>
              <a:t>Global AIDS Interfaith Alliance (GAIA)</a:t>
            </a:r>
          </a:p>
          <a:p>
            <a:pPr algn="ctr"/>
            <a:r>
              <a:rPr lang="en-GB" sz="2400" i="1" dirty="0" smtClean="0"/>
              <a:t>emgeoffroy@thegaia.org</a:t>
            </a:r>
          </a:p>
          <a:p>
            <a:pPr algn="ctr"/>
            <a:endParaRPr lang="en-GB" i="1" dirty="0"/>
          </a:p>
          <a:p>
            <a:pPr algn="ctr"/>
            <a:r>
              <a:rPr lang="en-US" sz="1900" dirty="0"/>
              <a:t>Joel </a:t>
            </a:r>
            <a:r>
              <a:rPr lang="en-US" sz="1900" dirty="0" smtClean="0"/>
              <a:t>Goldman, The Elizabeth Taylor AIDS Foundation</a:t>
            </a:r>
            <a:endParaRPr lang="en-US" sz="1900" dirty="0"/>
          </a:p>
          <a:p>
            <a:pPr algn="ctr"/>
            <a:r>
              <a:rPr lang="en-US" sz="1900" dirty="0"/>
              <a:t>Nelson </a:t>
            </a:r>
            <a:r>
              <a:rPr lang="en-US" sz="1900" dirty="0" smtClean="0"/>
              <a:t>Khozomba, GAIA Malawi</a:t>
            </a:r>
            <a:endParaRPr lang="en-US" sz="1900" dirty="0"/>
          </a:p>
          <a:p>
            <a:pPr algn="ctr"/>
            <a:r>
              <a:rPr lang="en-US" sz="1900" dirty="0"/>
              <a:t>Ellen </a:t>
            </a:r>
            <a:r>
              <a:rPr lang="en-US" sz="1900" dirty="0" smtClean="0"/>
              <a:t>Schell, GAIA USA</a:t>
            </a:r>
            <a:endParaRPr lang="en-US" sz="1900" dirty="0"/>
          </a:p>
          <a:p>
            <a:pPr algn="ctr"/>
            <a:r>
              <a:rPr lang="en-US" sz="1900" dirty="0"/>
              <a:t>Joyce </a:t>
            </a:r>
            <a:r>
              <a:rPr lang="en-US" sz="1900" dirty="0" smtClean="0"/>
              <a:t>Jere</a:t>
            </a:r>
            <a:r>
              <a:rPr lang="en-US" sz="1900" dirty="0"/>
              <a:t>, GAIA Malawi</a:t>
            </a:r>
          </a:p>
          <a:p>
            <a:pPr algn="ctr"/>
            <a:r>
              <a:rPr lang="en-US" sz="1900" dirty="0" smtClean="0"/>
              <a:t>Todd Schafer</a:t>
            </a:r>
            <a:r>
              <a:rPr lang="en-US" sz="1900" dirty="0"/>
              <a:t>, GAIA </a:t>
            </a:r>
            <a:r>
              <a:rPr lang="en-US" sz="1900" dirty="0" smtClean="0"/>
              <a:t>USA</a:t>
            </a:r>
          </a:p>
          <a:p>
            <a:pPr algn="ctr"/>
            <a:r>
              <a:rPr lang="en-US" sz="1900" dirty="0" smtClean="0"/>
              <a:t>Pempho </a:t>
            </a:r>
            <a:r>
              <a:rPr lang="en-US" sz="1900" dirty="0" err="1" smtClean="0"/>
              <a:t>Nyangulu</a:t>
            </a:r>
            <a:r>
              <a:rPr lang="en-US" sz="1900" dirty="0" smtClean="0"/>
              <a:t>, Mulanje, Malawi District Heath Officer</a:t>
            </a:r>
            <a:endParaRPr lang="en-GB" sz="19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469883"/>
            <a:ext cx="1231900" cy="691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7562" y="4993516"/>
            <a:ext cx="3388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WEAE01</a:t>
            </a:r>
            <a:endParaRPr lang="en-US" altLang="en-US" dirty="0"/>
          </a:p>
          <a:p>
            <a:pPr algn="ctr"/>
            <a:r>
              <a:rPr lang="en-US" altLang="en-US" dirty="0" smtClean="0"/>
              <a:t>Reaching men: Yes we can!</a:t>
            </a:r>
          </a:p>
          <a:p>
            <a:pPr algn="ctr"/>
            <a:r>
              <a:rPr lang="en-US" altLang="en-US" dirty="0" smtClean="0"/>
              <a:t>Wednesday 25 </a:t>
            </a:r>
            <a:r>
              <a:rPr lang="en-US" altLang="en-US" dirty="0"/>
              <a:t>July, </a:t>
            </a:r>
            <a:r>
              <a:rPr lang="en-US" altLang="en-US" dirty="0" smtClean="0"/>
              <a:t>11:00 </a:t>
            </a:r>
            <a:r>
              <a:rPr lang="en-US" altLang="en-US" dirty="0"/>
              <a:t>– </a:t>
            </a:r>
            <a:r>
              <a:rPr lang="en-US" altLang="en-US" dirty="0" smtClean="0"/>
              <a:t>12:30 </a:t>
            </a:r>
          </a:p>
        </p:txBody>
      </p:sp>
    </p:spTree>
    <p:extLst>
      <p:ext uri="{BB962C8B-B14F-4D97-AF65-F5344CB8AC3E}">
        <p14:creationId xmlns:p14="http://schemas.microsoft.com/office/powerpoint/2010/main" val="36740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924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Background on HIV epidemic in Malawi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Mobile health clinic model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Barriers and facilitators to HTS for men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Mobile male-targeted testing program results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Lessons learned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HIV in Malawi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59292"/>
            <a:ext cx="8448173" cy="3995441"/>
          </a:xfrm>
        </p:spPr>
        <p:txBody>
          <a:bodyPr>
            <a:noAutofit/>
          </a:bodyPr>
          <a:lstStyle/>
          <a:p>
            <a:r>
              <a:rPr lang="en-US" sz="1800" dirty="0" smtClean="0"/>
              <a:t>Malawi is </a:t>
            </a:r>
            <a:r>
              <a:rPr lang="en-US" sz="1800" b="1" dirty="0" smtClean="0"/>
              <a:t>on track </a:t>
            </a:r>
            <a:r>
              <a:rPr lang="en-US" sz="1800" dirty="0" smtClean="0"/>
              <a:t>to meet UNAIDS 90-90-90 treatment targets</a:t>
            </a:r>
          </a:p>
          <a:p>
            <a:endParaRPr lang="en-US" sz="1800" dirty="0"/>
          </a:p>
          <a:p>
            <a:r>
              <a:rPr lang="en-US" sz="1800" dirty="0" smtClean="0"/>
              <a:t>Largest </a:t>
            </a:r>
            <a:r>
              <a:rPr lang="en-US" sz="1800" dirty="0"/>
              <a:t>gap in HIV treatment cascade is in </a:t>
            </a:r>
            <a:r>
              <a:rPr lang="en-US" sz="1800" b="1" dirty="0"/>
              <a:t>HIV testing</a:t>
            </a:r>
          </a:p>
          <a:p>
            <a:endParaRPr lang="en-US" sz="1800" b="1" dirty="0"/>
          </a:p>
          <a:p>
            <a:r>
              <a:rPr lang="en-US" sz="1800" dirty="0" smtClean="0"/>
              <a:t>67% </a:t>
            </a:r>
            <a:r>
              <a:rPr lang="en-US" sz="1800" dirty="0"/>
              <a:t>of men age 15-64 </a:t>
            </a:r>
            <a:r>
              <a:rPr lang="en-US" sz="1800" dirty="0" smtClean="0"/>
              <a:t>living with HIV know their status compared </a:t>
            </a:r>
            <a:r>
              <a:rPr lang="en-US" sz="1800" dirty="0"/>
              <a:t>with </a:t>
            </a:r>
            <a:r>
              <a:rPr lang="en-US" sz="1800" dirty="0" smtClean="0"/>
              <a:t>76% </a:t>
            </a:r>
            <a:r>
              <a:rPr lang="en-US" sz="1800" dirty="0"/>
              <a:t>of women of the same age</a:t>
            </a:r>
          </a:p>
          <a:p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559204" y="5347023"/>
            <a:ext cx="242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Raleway" panose="020B0503030101060003"/>
              </a:rPr>
              <a:t>Source: MPHIA Study 2015- 2016</a:t>
            </a:r>
            <a:endParaRPr lang="en-US" sz="1200" i="1" dirty="0">
              <a:latin typeface="Raleway" panose="020B05030301010600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5" y="3465095"/>
            <a:ext cx="4316067" cy="2528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203" y="3833224"/>
            <a:ext cx="2694459" cy="12871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8739" y="1227224"/>
            <a:ext cx="2566964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726" y="214276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Nationally, 9.6% </a:t>
            </a:r>
            <a:r>
              <a:rPr lang="en-US" dirty="0"/>
              <a:t>of adults are HIV positive and </a:t>
            </a:r>
            <a:r>
              <a:rPr lang="en-US" dirty="0" smtClean="0"/>
              <a:t>3% of those tested for HIV in 2018 q1 were newly found positive.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Mulanje District, 21% of adults are HIV positive </a:t>
            </a:r>
            <a:r>
              <a:rPr lang="en-US" dirty="0"/>
              <a:t>and </a:t>
            </a:r>
            <a:r>
              <a:rPr lang="en-US" dirty="0" smtClean="0"/>
              <a:t>4.6% </a:t>
            </a:r>
            <a:r>
              <a:rPr lang="en-US" dirty="0"/>
              <a:t>of those tested for HIV in 2018 q</a:t>
            </a:r>
            <a:r>
              <a:rPr lang="en-US" dirty="0" smtClean="0"/>
              <a:t>1 </a:t>
            </a:r>
            <a:r>
              <a:rPr lang="en-US" dirty="0"/>
              <a:t>were </a:t>
            </a:r>
            <a:r>
              <a:rPr lang="en-US" dirty="0" smtClean="0"/>
              <a:t>newly found positive</a:t>
            </a:r>
            <a:r>
              <a:rPr lang="en-US" dirty="0"/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HIV in Malawi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0178" y="4918405"/>
            <a:ext cx="254099" cy="3339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760368" y="5017171"/>
            <a:ext cx="348916" cy="601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09284" y="4722551"/>
            <a:ext cx="126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Mulanje District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6404" y="5746430"/>
            <a:ext cx="242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Raleway" panose="020B0503030101060003"/>
              </a:rPr>
              <a:t>Source: MPHIA Study 2015- 2016</a:t>
            </a:r>
            <a:endParaRPr lang="en-US" sz="1200" i="1" dirty="0">
              <a:latin typeface="Raleway" panose="020B050303010106000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GAIA Mobile HIV Testing Services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97" y="5092103"/>
            <a:ext cx="8355204" cy="76344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000" dirty="0" smtClean="0"/>
              <a:t>GAIA has operated weekday </a:t>
            </a:r>
            <a:r>
              <a:rPr lang="en-US" sz="2000" b="1" dirty="0" smtClean="0"/>
              <a:t>mobile basic health care clinics</a:t>
            </a:r>
            <a:r>
              <a:rPr lang="en-US" sz="2000" dirty="0" smtClean="0"/>
              <a:t> in Southern Malawi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which provide </a:t>
            </a:r>
            <a:r>
              <a:rPr lang="en-US" sz="2000" b="1" dirty="0" smtClean="0"/>
              <a:t>integrated HIV testing, counseling and referral</a:t>
            </a:r>
            <a:r>
              <a:rPr lang="en-US" sz="2000" dirty="0" smtClean="0"/>
              <a:t> since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5" b="13233"/>
          <a:stretch/>
        </p:blipFill>
        <p:spPr>
          <a:xfrm>
            <a:off x="1170526" y="1107344"/>
            <a:ext cx="7209199" cy="39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354"/>
            <a:ext cx="8355204" cy="4525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Program </a:t>
            </a:r>
            <a:r>
              <a:rPr lang="en-US" sz="2000" dirty="0"/>
              <a:t>data from </a:t>
            </a:r>
            <a:r>
              <a:rPr lang="en-US" sz="2000" dirty="0" smtClean="0"/>
              <a:t>2009-2013 </a:t>
            </a:r>
            <a:r>
              <a:rPr lang="en-US" sz="2000" dirty="0"/>
              <a:t>revealed a sustained gap in the </a:t>
            </a:r>
            <a:r>
              <a:rPr lang="en-US" sz="2000" dirty="0" smtClean="0"/>
              <a:t>male to female </a:t>
            </a:r>
            <a:r>
              <a:rPr lang="en-US" sz="2000" dirty="0"/>
              <a:t>testing </a:t>
            </a:r>
            <a:r>
              <a:rPr lang="en-US" sz="2000" dirty="0" smtClean="0"/>
              <a:t>ratio</a:t>
            </a:r>
          </a:p>
          <a:p>
            <a:r>
              <a:rPr lang="en-US" sz="2000" dirty="0" smtClean="0"/>
              <a:t>Male clients coming to the clinic for HIV testing were generally already quite sick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65" y="2932286"/>
            <a:ext cx="6749870" cy="29905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GAIA Mobile HIV Testing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04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2835" y="5597004"/>
            <a:ext cx="253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by Quinn Tivey</a:t>
            </a:r>
          </a:p>
          <a:p>
            <a:r>
              <a:rPr lang="en-US" sz="1200" i="1" dirty="0" smtClean="0"/>
              <a:t>The Elizabeth Taylor AIDS Foundation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058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69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>
              <a:buClr>
                <a:srgbClr val="C00000"/>
              </a:buClr>
            </a:pPr>
            <a:r>
              <a:rPr lang="en-US" sz="3200" dirty="0">
                <a:solidFill>
                  <a:schemeClr val="bg1"/>
                </a:solidFill>
              </a:rPr>
              <a:t>Understanding </a:t>
            </a:r>
            <a:r>
              <a:rPr lang="en-US" sz="3200" dirty="0" smtClean="0">
                <a:solidFill>
                  <a:schemeClr val="bg1"/>
                </a:solidFill>
              </a:rPr>
              <a:t>HIV Testing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Barriers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i="1" dirty="0" smtClean="0">
                <a:solidFill>
                  <a:schemeClr val="bg1"/>
                </a:solidFill>
              </a:rPr>
              <a:t>Facilitators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</a:t>
            </a:r>
            <a:r>
              <a:rPr lang="en-US" sz="3200" dirty="0" smtClean="0">
                <a:solidFill>
                  <a:schemeClr val="bg1"/>
                </a:solidFill>
              </a:rPr>
              <a:t>Men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5" y="1933955"/>
            <a:ext cx="8781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GAIA conducted a formative evaluation in 2014 to better understand barriers and facilitators to HTS for men</a:t>
            </a:r>
          </a:p>
          <a:p>
            <a:pPr lvl="1"/>
            <a:r>
              <a:rPr lang="en-US" sz="2400" dirty="0"/>
              <a:t>Partnered with University of California, San Francisco</a:t>
            </a:r>
          </a:p>
          <a:p>
            <a:pPr lvl="1"/>
            <a:r>
              <a:rPr lang="en-US" sz="2400" dirty="0" smtClean="0"/>
              <a:t>Qualitative study with 30 men, both villagers and village opinion leaders</a:t>
            </a:r>
          </a:p>
          <a:p>
            <a:pPr lvl="2"/>
            <a:r>
              <a:rPr lang="en-US" sz="2000" dirty="0"/>
              <a:t>Interviews </a:t>
            </a:r>
            <a:r>
              <a:rPr lang="en-US" sz="2000" dirty="0" smtClean="0"/>
              <a:t>centered around three </a:t>
            </a:r>
            <a:r>
              <a:rPr lang="en-US" sz="2000" dirty="0"/>
              <a:t>open-ended </a:t>
            </a:r>
            <a:r>
              <a:rPr lang="en-US" sz="2000" dirty="0" smtClean="0"/>
              <a:t>questions</a:t>
            </a:r>
          </a:p>
          <a:p>
            <a:pPr lvl="3"/>
            <a:r>
              <a:rPr lang="en-US" sz="1200" dirty="0" smtClean="0"/>
              <a:t>How </a:t>
            </a:r>
            <a:r>
              <a:rPr lang="en-US" sz="1200" dirty="0"/>
              <a:t>have you been affected by </a:t>
            </a:r>
            <a:r>
              <a:rPr lang="en-US" sz="1200" dirty="0" smtClean="0"/>
              <a:t>HIV?</a:t>
            </a:r>
          </a:p>
          <a:p>
            <a:pPr lvl="3"/>
            <a:r>
              <a:rPr lang="en-US" sz="1200" dirty="0" smtClean="0"/>
              <a:t>What </a:t>
            </a:r>
            <a:r>
              <a:rPr lang="en-US" sz="1200" dirty="0"/>
              <a:t>have you heard about HIV </a:t>
            </a:r>
            <a:r>
              <a:rPr lang="en-US" sz="1200" dirty="0" smtClean="0"/>
              <a:t>testing?</a:t>
            </a:r>
          </a:p>
          <a:p>
            <a:pPr lvl="3"/>
            <a:r>
              <a:rPr lang="en-US" sz="1200" dirty="0" smtClean="0"/>
              <a:t>What </a:t>
            </a:r>
            <a:r>
              <a:rPr lang="en-US" sz="1200" dirty="0"/>
              <a:t>would make you more likely to get tested?</a:t>
            </a:r>
          </a:p>
          <a:p>
            <a:pPr lvl="1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993312"/>
            <a:ext cx="9144000" cy="864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69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>
              <a:buClr>
                <a:srgbClr val="C00000"/>
              </a:buClr>
            </a:pPr>
            <a:r>
              <a:rPr lang="en-US" sz="3200" dirty="0">
                <a:solidFill>
                  <a:schemeClr val="bg1"/>
                </a:solidFill>
              </a:rPr>
              <a:t>Understanding </a:t>
            </a:r>
            <a:r>
              <a:rPr lang="en-US" sz="3200" dirty="0" smtClean="0">
                <a:solidFill>
                  <a:schemeClr val="bg1"/>
                </a:solidFill>
              </a:rPr>
              <a:t>HIV Testing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Barriers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i="1" dirty="0" smtClean="0">
                <a:solidFill>
                  <a:schemeClr val="bg1"/>
                </a:solidFill>
              </a:rPr>
              <a:t>Facilitators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</a:t>
            </a:r>
            <a:r>
              <a:rPr lang="en-US" sz="3200" dirty="0" smtClean="0">
                <a:solidFill>
                  <a:schemeClr val="bg1"/>
                </a:solidFill>
              </a:rPr>
              <a:t>Men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3304" y="5635923"/>
            <a:ext cx="3557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Figure credit: John Weinstein, Director of Research</a:t>
            </a:r>
            <a:r>
              <a:rPr lang="en-US" sz="1100" i="1" dirty="0"/>
              <a:t> </a:t>
            </a:r>
            <a:r>
              <a:rPr lang="en-US" sz="1100" i="1" dirty="0" smtClean="0"/>
              <a:t>and Assistant Professor of Medicine, Boston University</a:t>
            </a:r>
            <a:endParaRPr lang="en-US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0" y="6148680"/>
            <a:ext cx="9144000" cy="709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" y="6284161"/>
            <a:ext cx="916656" cy="514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6271725"/>
            <a:ext cx="1494142" cy="53975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42097" y="1063436"/>
            <a:ext cx="485980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7539</TotalTime>
  <Words>1151</Words>
  <Application>Microsoft Office PowerPoint</Application>
  <PresentationFormat>On-screen Show (4:3)</PresentationFormat>
  <Paragraphs>156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Raleway</vt:lpstr>
      <vt:lpstr>Roboto</vt:lpstr>
      <vt:lpstr>AIDS 2016_Template</vt:lpstr>
      <vt:lpstr>Cracking the Code to Increase Men’s Uptake of HIV Testing in Malawi: Providing Convenient And Confidential HIV Testing Services Through Mobile Clinics</vt:lpstr>
      <vt:lpstr>OUTLINE</vt:lpstr>
      <vt:lpstr>HIV in Malawi</vt:lpstr>
      <vt:lpstr>PowerPoint Presentation</vt:lpstr>
      <vt:lpstr>GAIA Mobile HIV Testing Services</vt:lpstr>
      <vt:lpstr>PowerPoint Presentation</vt:lpstr>
      <vt:lpstr>PowerPoint Presentation</vt:lpstr>
      <vt:lpstr>Understanding HIV Testing  Barriers and Facilitators for Men</vt:lpstr>
      <vt:lpstr>Understanding HIV Testing  Barriers and Facilitators for Men</vt:lpstr>
      <vt:lpstr>Understanding HIV Testing  Barriers and Facilitators for Men</vt:lpstr>
      <vt:lpstr>Weekend Male Targeted Testing</vt:lpstr>
      <vt:lpstr>PowerPoint Presentation</vt:lpstr>
      <vt:lpstr>Weekend Male Targeted Testing</vt:lpstr>
      <vt:lpstr>PowerPoint Presentation</vt:lpstr>
      <vt:lpstr>PowerPoint Presentation</vt:lpstr>
      <vt:lpstr>PowerPoint Presentation</vt:lpstr>
      <vt:lpstr>Lessons Learned</vt:lpstr>
      <vt:lpstr>Next Steps</vt:lpstr>
      <vt:lpstr>Thank you!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104</cp:revision>
  <cp:lastPrinted>2017-01-16T15:31:13Z</cp:lastPrinted>
  <dcterms:created xsi:type="dcterms:W3CDTF">2017-01-13T09:09:35Z</dcterms:created>
  <dcterms:modified xsi:type="dcterms:W3CDTF">2018-07-24T15:06:13Z</dcterms:modified>
</cp:coreProperties>
</file>